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256" r:id="rId5"/>
    <p:sldId id="276" r:id="rId6"/>
    <p:sldId id="257" r:id="rId7"/>
    <p:sldId id="258" r:id="rId8"/>
    <p:sldId id="277" r:id="rId9"/>
    <p:sldId id="284" r:id="rId10"/>
    <p:sldId id="290" r:id="rId11"/>
    <p:sldId id="289" r:id="rId12"/>
    <p:sldId id="278" r:id="rId13"/>
    <p:sldId id="296" r:id="rId14"/>
    <p:sldId id="298" r:id="rId15"/>
    <p:sldId id="300" r:id="rId16"/>
    <p:sldId id="303" r:id="rId17"/>
    <p:sldId id="301" r:id="rId18"/>
    <p:sldId id="281" r:id="rId19"/>
    <p:sldId id="29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573D00E0-12A1-EED1-9F21-8F8795379B20}" name="Singh, Gurman" initials="SG" userId="S::gsingh345@gatech.edu::ace913bb-7395-4076-b5bd-4fd75caf7efc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4/17/2023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631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>
                <a:effectLst/>
                <a:latin typeface="Segoe UI" panose="020B0502040204020203" pitchFamily="34" charset="0"/>
              </a:rPr>
              <a:t>Can talk about our hypothesis as answers to these questions in this slide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318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Maybe remove some text and add code snippets here?</a:t>
            </a:r>
          </a:p>
          <a:p>
            <a:r>
              <a:rPr lang="en-US"/>
              <a:t>Add box plot-Nuno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1282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/>
              <a:t>Deposit type is a highly correlated variable for both hotel types 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700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/>
              <a:t>Resort and City Hotels display similar correlations to the dependent variables, but in disproportionate degrees. 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65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/>
              <a:t>Create a confusion matrix to summarize the classifications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/>
              <a:t>Plot ROC Curve and AUC to analyze sensitivity and specificity with different thresholds</a:t>
            </a:r>
            <a:endParaRPr lang="en-US"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/>
              <a:t>Tune C and K hyper-parameters</a:t>
            </a:r>
            <a:endParaRPr lang="en-US"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US"/>
              <a:t>Split the dataset into training, validation, test sets. Use predict accuracy to compare the models</a:t>
            </a:r>
            <a:endParaRPr lang="en-US"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99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7DC217-DF71-1A49-B3EA-559F1F43B0F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94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4/17/2023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ciencedirect.com/science/article" TargetMode="External"/><Relationship Id="rId3" Type="http://schemas.openxmlformats.org/officeDocument/2006/relationships/hyperlink" Target="https://doi.org/https:/www.researchgate.net/publication/310504011_Predicting_Hotel_Booking_Cancellation_to_Decrease_Uncertainty_and_Increase_Revenue" TargetMode="External"/><Relationship Id="rId7" Type="http://schemas.openxmlformats.org/officeDocument/2006/relationships/hyperlink" Target="https://doi.org/https:/www.sciencedirect.com/science/article/abs/pii/S2211973620300854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researchgate.net/publication/326824252_Modelling_the" TargetMode="External"/><Relationship Id="rId5" Type="http://schemas.openxmlformats.org/officeDocument/2006/relationships/hyperlink" Target="https://doi.org/https:/www.researchgate.net/publication/326824252_Modelling_the_cancellation_behaviour_of_hotel_guests" TargetMode="External"/><Relationship Id="rId4" Type="http://schemas.openxmlformats.org/officeDocument/2006/relationships/hyperlink" Target="http://www.researchgate.net/publication/310504011_Predicting_Hotel_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716" y="1214438"/>
            <a:ext cx="7505990" cy="2387600"/>
          </a:xfrm>
        </p:spPr>
        <p:txBody>
          <a:bodyPr/>
          <a:lstStyle/>
          <a:p>
            <a:r>
              <a:rPr lang="en-US" b="0" dirty="0">
                <a:ea typeface="+mj-lt"/>
                <a:cs typeface="+mj-lt"/>
              </a:rPr>
              <a:t>Team 60 Final Project Video Presentation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1053852"/>
          </a:xfrm>
        </p:spPr>
        <p:txBody>
          <a:bodyPr/>
          <a:lstStyle/>
          <a:p>
            <a:r>
              <a:rPr lang="en-US"/>
              <a:t>Modeling and Forecasting Hotel Booking Cancellations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1AEC6-C68A-89E2-BA77-BE696D7B5B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10780"/>
            <a:ext cx="9779183" cy="1325563"/>
          </a:xfrm>
        </p:spPr>
        <p:txBody>
          <a:bodyPr/>
          <a:lstStyle/>
          <a:p>
            <a:r>
              <a:rPr lang="en-US" dirty="0"/>
              <a:t>Logistic Regression Model </a:t>
            </a:r>
            <a:endParaRPr lang="en-US" sz="1200" b="0" dirty="0">
              <a:latin typeface="Times New Roman"/>
              <a:cs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53B9BB-38C6-167E-BDA1-784BFDDED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D38771-779C-FDD2-AFDD-DDD520AA9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6030" y="2424240"/>
            <a:ext cx="4157302" cy="43136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3272AF9-2F9E-2040-CD3C-B733E54FE0DC}"/>
              </a:ext>
            </a:extLst>
          </p:cNvPr>
          <p:cNvSpPr txBox="1"/>
          <p:nvPr/>
        </p:nvSpPr>
        <p:spPr>
          <a:xfrm>
            <a:off x="381000" y="2335659"/>
            <a:ext cx="4935984" cy="43858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ea typeface="+mn-lt"/>
                <a:cs typeface="+mn-lt"/>
              </a:rPr>
              <a:t>Similar AUC across city, resort, and generalized hotels (75 – 80%)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</a:rPr>
              <a:t>Main predictors of booking cancellations: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Non-refundable deposit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Online travel agent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latin typeface="Tenorite"/>
                <a:cs typeface="Arial"/>
              </a:rPr>
              <a:t>Future analysis</a:t>
            </a:r>
          </a:p>
          <a:p>
            <a:pPr marL="742950" lvl="1" indent="-28575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enorite"/>
                <a:cs typeface="Arial"/>
              </a:rPr>
              <a:t>Enhanced feature selection</a:t>
            </a:r>
          </a:p>
          <a:p>
            <a:pPr marL="1200150" lvl="2" indent="-285750">
              <a:lnSpc>
                <a:spcPct val="150000"/>
              </a:lnSpc>
              <a:buFont typeface="Arial,Sans-Serif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Tenorite"/>
                <a:cs typeface="Arial"/>
              </a:rPr>
              <a:t>PCA, elastic net</a:t>
            </a:r>
            <a:endParaRPr lang="en-US" dirty="0">
              <a:solidFill>
                <a:schemeClr val="bg1"/>
              </a:solidFill>
              <a:latin typeface="Tenorite"/>
            </a:endParaRPr>
          </a:p>
          <a:p>
            <a:pPr lvl="1">
              <a:lnSpc>
                <a:spcPct val="15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rgbClr val="FFFFFF"/>
              </a:solidFill>
            </a:endParaRP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6775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E9594-1332-2939-A8C8-34C4A96A9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54367"/>
            <a:ext cx="9779183" cy="1325563"/>
          </a:xfrm>
        </p:spPr>
        <p:txBody>
          <a:bodyPr/>
          <a:lstStyle/>
          <a:p>
            <a:r>
              <a:rPr lang="en-US" dirty="0"/>
              <a:t>SVM and KNN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34B96-DD26-9B5A-195F-5156B1D1E6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2458658"/>
            <a:ext cx="5909461" cy="3436483"/>
          </a:xfrm>
        </p:spPr>
        <p:txBody>
          <a:bodyPr/>
          <a:lstStyle/>
          <a:p>
            <a:r>
              <a:rPr lang="en-US" sz="1800" dirty="0"/>
              <a:t>SVM Model Results: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277C1-9EAB-0C6C-AA7B-BDA237967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7BFB844-1912-B49C-EE86-8EE7C37CAA56}"/>
              </a:ext>
            </a:extLst>
          </p:cNvPr>
          <p:cNvSpPr txBox="1">
            <a:spLocks/>
          </p:cNvSpPr>
          <p:nvPr/>
        </p:nvSpPr>
        <p:spPr>
          <a:xfrm>
            <a:off x="6096000" y="2506191"/>
            <a:ext cx="5909461" cy="34364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KNN Model Results:</a:t>
            </a:r>
          </a:p>
        </p:txBody>
      </p:sp>
      <p:pic>
        <p:nvPicPr>
          <p:cNvPr id="5" name="Picture 9" descr="Text&#10;&#10;Description automatically generated">
            <a:extLst>
              <a:ext uri="{FF2B5EF4-FFF2-40B4-BE49-F238E27FC236}">
                <a16:creationId xmlns:a16="http://schemas.microsoft.com/office/drawing/2014/main" id="{E9BEDB51-1B3A-2A1B-0ECC-7015012E5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44" y="4725389"/>
            <a:ext cx="2446317" cy="1643090"/>
          </a:xfrm>
          <a:prstGeom prst="rect">
            <a:avLst/>
          </a:prstGeom>
        </p:spPr>
      </p:pic>
      <p:pic>
        <p:nvPicPr>
          <p:cNvPr id="10" name="Picture 10" descr="Text&#10;&#10;Description automatically generated">
            <a:extLst>
              <a:ext uri="{FF2B5EF4-FFF2-40B4-BE49-F238E27FC236}">
                <a16:creationId xmlns:a16="http://schemas.microsoft.com/office/drawing/2014/main" id="{4B01D2DA-CC8A-C869-E2C6-1EA55055E2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7443" y="3098470"/>
            <a:ext cx="2124283" cy="3253839"/>
          </a:xfrm>
          <a:prstGeom prst="rect">
            <a:avLst/>
          </a:prstGeom>
        </p:spPr>
      </p:pic>
      <p:pic>
        <p:nvPicPr>
          <p:cNvPr id="11" name="Picture 15" descr="Chart, histogram&#10;&#10;Description automatically generated">
            <a:extLst>
              <a:ext uri="{FF2B5EF4-FFF2-40B4-BE49-F238E27FC236}">
                <a16:creationId xmlns:a16="http://schemas.microsoft.com/office/drawing/2014/main" id="{004A91C8-79FA-5A51-E0E8-3561A21A64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139" y="3648084"/>
            <a:ext cx="3407974" cy="2704225"/>
          </a:xfrm>
          <a:prstGeom prst="rect">
            <a:avLst/>
          </a:prstGeom>
        </p:spPr>
      </p:pic>
      <p:pic>
        <p:nvPicPr>
          <p:cNvPr id="16" name="Picture 16" descr="Table&#10;&#10;Description automatically generated">
            <a:extLst>
              <a:ext uri="{FF2B5EF4-FFF2-40B4-BE49-F238E27FC236}">
                <a16:creationId xmlns:a16="http://schemas.microsoft.com/office/drawing/2014/main" id="{5A50BD99-0622-C8D3-ECC9-0CA0B0BDE6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0427" y="2960146"/>
            <a:ext cx="2268188" cy="339194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24B3A81-C799-BAD0-FFB4-C709D0B99164}"/>
              </a:ext>
            </a:extLst>
          </p:cNvPr>
          <p:cNvSpPr/>
          <p:nvPr/>
        </p:nvSpPr>
        <p:spPr>
          <a:xfrm>
            <a:off x="3471169" y="3888419"/>
            <a:ext cx="1440557" cy="36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F0BDBA3-E079-2306-955F-E44269AEBFD2}"/>
              </a:ext>
            </a:extLst>
          </p:cNvPr>
          <p:cNvSpPr/>
          <p:nvPr/>
        </p:nvSpPr>
        <p:spPr>
          <a:xfrm>
            <a:off x="10206348" y="3810335"/>
            <a:ext cx="1440557" cy="36398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044D3B9-29B1-DDC8-7726-9FE7CCB9C1B9}"/>
              </a:ext>
            </a:extLst>
          </p:cNvPr>
          <p:cNvSpPr txBox="1"/>
          <p:nvPr/>
        </p:nvSpPr>
        <p:spPr>
          <a:xfrm>
            <a:off x="6320437" y="3360282"/>
            <a:ext cx="2972803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200" dirty="0">
                <a:latin typeface="Tenorite" panose="00000500000000000000" pitchFamily="2" charset="0"/>
                <a:cs typeface="Times New Roman"/>
              </a:rPr>
              <a:t>KNN Misclassification Plot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FCA9A8-BDB7-4335-100B-CEE25EE1CC70}"/>
              </a:ext>
            </a:extLst>
          </p:cNvPr>
          <p:cNvSpPr txBox="1"/>
          <p:nvPr/>
        </p:nvSpPr>
        <p:spPr>
          <a:xfrm>
            <a:off x="554181" y="4383974"/>
            <a:ext cx="1702129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Tenorite" panose="00000500000000000000" pitchFamily="2" charset="0"/>
                <a:cs typeface="Times New Roman"/>
              </a:rPr>
              <a:t>SVM Model Summary</a:t>
            </a:r>
            <a:endParaRPr lang="en-US" dirty="0">
              <a:latin typeface="Tenorite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E86630-2001-BE44-C837-A5FE195A2334}"/>
              </a:ext>
            </a:extLst>
          </p:cNvPr>
          <p:cNvSpPr txBox="1"/>
          <p:nvPr/>
        </p:nvSpPr>
        <p:spPr>
          <a:xfrm>
            <a:off x="2914402" y="2775857"/>
            <a:ext cx="255319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Tenorite" panose="00000500000000000000" pitchFamily="2" charset="0"/>
                <a:cs typeface="Times New Roman"/>
              </a:rPr>
              <a:t>Confusion Matrix Summary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F5DD413-914C-D596-C397-2E4421846FB1}"/>
              </a:ext>
            </a:extLst>
          </p:cNvPr>
          <p:cNvSpPr txBox="1"/>
          <p:nvPr/>
        </p:nvSpPr>
        <p:spPr>
          <a:xfrm>
            <a:off x="9450778" y="2582882"/>
            <a:ext cx="2553193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latin typeface="Tenorite" panose="00000500000000000000" pitchFamily="2" charset="0"/>
                <a:cs typeface="Times New Roman"/>
              </a:rPr>
              <a:t>Confusion Matrix Summary</a:t>
            </a:r>
          </a:p>
        </p:txBody>
      </p:sp>
    </p:spTree>
    <p:extLst>
      <p:ext uri="{BB962C8B-B14F-4D97-AF65-F5344CB8AC3E}">
        <p14:creationId xmlns:p14="http://schemas.microsoft.com/office/powerpoint/2010/main" val="158793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909EA-C7ED-9BDB-02AA-B9F941079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45489"/>
            <a:ext cx="9779183" cy="1325563"/>
          </a:xfrm>
        </p:spPr>
        <p:txBody>
          <a:bodyPr/>
          <a:lstStyle/>
          <a:p>
            <a:r>
              <a:rPr lang="en-US"/>
              <a:t>KNN/SVM/Logistic Regression </a:t>
            </a:r>
            <a:r>
              <a:rPr lang="en-US" dirty="0"/>
              <a:t>Model Comparison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E7BDD8-70CF-D839-8E3A-10F16B911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2511124"/>
            <a:ext cx="9779183" cy="34364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/>
              <a:t>Predictive Performance</a:t>
            </a:r>
            <a:endParaRPr lang="en-US" sz="1400" dirty="0"/>
          </a:p>
          <a:p>
            <a:pPr marL="742950" lvl="1" indent="-285750">
              <a:buChar char="•"/>
            </a:pPr>
            <a:r>
              <a:rPr lang="en-US" sz="1200" dirty="0">
                <a:solidFill>
                  <a:srgbClr val="FFFFFF"/>
                </a:solidFill>
              </a:rPr>
              <a:t>Accuracy (KNN and SVM)</a:t>
            </a:r>
          </a:p>
          <a:p>
            <a:pPr marL="1200150" lvl="2">
              <a:buChar char="•"/>
            </a:pPr>
            <a:r>
              <a:rPr lang="en-US" sz="1200" dirty="0">
                <a:solidFill>
                  <a:srgbClr val="FFFFFF"/>
                </a:solidFill>
              </a:rPr>
              <a:t>Similar for both models</a:t>
            </a:r>
          </a:p>
          <a:p>
            <a:pPr marL="1200150" lvl="2">
              <a:buChar char="•"/>
            </a:pPr>
            <a:r>
              <a:rPr lang="en-US" sz="1200" dirty="0">
                <a:solidFill>
                  <a:srgbClr val="FFFFFF"/>
                </a:solidFill>
              </a:rPr>
              <a:t>Slightly better for KNN</a:t>
            </a:r>
          </a:p>
          <a:p>
            <a:pPr marL="438785" lvl="2" indent="283210">
              <a:buChar char="•"/>
            </a:pPr>
            <a:r>
              <a:rPr lang="en-US" sz="1200" dirty="0">
                <a:solidFill>
                  <a:srgbClr val="FFFFFF"/>
                </a:solidFill>
              </a:rPr>
              <a:t>AUC (Logistic regression)</a:t>
            </a:r>
          </a:p>
          <a:p>
            <a:pPr marL="1197610" lvl="2">
              <a:buChar char="•"/>
            </a:pPr>
            <a:r>
              <a:rPr lang="en-US" sz="1200" dirty="0">
                <a:solidFill>
                  <a:srgbClr val="FFFFFF"/>
                </a:solidFill>
              </a:rPr>
              <a:t>Relatively high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/>
              <a:t>Computational efficiency – hyperparameter tuning</a:t>
            </a:r>
          </a:p>
          <a:p>
            <a:pPr marL="742950" lvl="1" indent="-285750">
              <a:buChar char="•"/>
            </a:pPr>
            <a:r>
              <a:rPr lang="en-US" sz="1400" dirty="0">
                <a:solidFill>
                  <a:srgbClr val="FFFFFF"/>
                </a:solidFill>
              </a:rPr>
              <a:t>KNN – 4 minutes</a:t>
            </a:r>
            <a:endParaRPr lang="en-US" sz="1400" dirty="0"/>
          </a:p>
          <a:p>
            <a:pPr marL="742950" lvl="1" indent="-285750">
              <a:buChar char="•"/>
            </a:pPr>
            <a:r>
              <a:rPr lang="en-US" sz="1400" dirty="0">
                <a:solidFill>
                  <a:srgbClr val="FFFFFF"/>
                </a:solidFill>
              </a:rPr>
              <a:t>SVM – 2 hours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rgbClr val="FFFFFF"/>
                </a:solidFill>
                <a:latin typeface="Tenorite"/>
                <a:cs typeface="Arial"/>
              </a:rPr>
              <a:t>Interpretability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US" sz="1400" dirty="0">
                <a:solidFill>
                  <a:srgbClr val="FFFFFF"/>
                </a:solidFill>
                <a:latin typeface="Tenorite"/>
                <a:cs typeface="Arial"/>
              </a:rPr>
              <a:t>Easy to understand – logistic regression and KNN</a:t>
            </a:r>
          </a:p>
          <a:p>
            <a:pPr marL="742950" lvl="1" indent="-285750">
              <a:buFont typeface="Arial,Sans-Serif" panose="020B0604020202020204" pitchFamily="34" charset="0"/>
              <a:buChar char="•"/>
            </a:pPr>
            <a:r>
              <a:rPr lang="en-US" sz="1400" dirty="0">
                <a:solidFill>
                  <a:srgbClr val="FFFFFF"/>
                </a:solidFill>
                <a:latin typeface="Tenorite"/>
                <a:cs typeface="Arial"/>
              </a:rPr>
              <a:t>Hard to understand – SVM (due to nonlinear/nonparametric kernel)</a:t>
            </a:r>
            <a:endParaRPr lang="en-US" dirty="0">
              <a:latin typeface="Tenorite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D242B-F6F5-D4BA-B443-6932E3BB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886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909EA-C7ED-9BDB-02AA-B9F941079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45489"/>
            <a:ext cx="9779183" cy="1325563"/>
          </a:xfrm>
        </p:spPr>
        <p:txBody>
          <a:bodyPr/>
          <a:lstStyle/>
          <a:p>
            <a:r>
              <a:rPr lang="en-US" dirty="0"/>
              <a:t>Holt-Winters Model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E7BDD8-70CF-D839-8E3A-10F16B9116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2431225"/>
            <a:ext cx="3952022" cy="34364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dirty="0">
                <a:latin typeface="Tenorite"/>
              </a:rPr>
              <a:t>Error for forecast is moderately high due to the limited timespan in our reference dataset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D242B-F6F5-D4BA-B443-6932E3BB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987AF0-8BCA-E44A-3DB3-DD0DA625DF97}"/>
              </a:ext>
            </a:extLst>
          </p:cNvPr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022" y="2431225"/>
            <a:ext cx="3363607" cy="1869247"/>
          </a:xfrm>
          <a:prstGeom prst="rect">
            <a:avLst/>
          </a:prstGeom>
        </p:spPr>
      </p:pic>
      <p:pic>
        <p:nvPicPr>
          <p:cNvPr id="8" name="Picture 4" descr="Diagram&#10;&#10;Description automatically generated">
            <a:extLst>
              <a:ext uri="{FF2B5EF4-FFF2-40B4-BE49-F238E27FC236}">
                <a16:creationId xmlns:a16="http://schemas.microsoft.com/office/drawing/2014/main" id="{6BF28DD5-09C2-0133-3F7D-62C695B00E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9098" y="2431225"/>
            <a:ext cx="3363606" cy="1869247"/>
          </a:xfrm>
          <a:prstGeom prst="rect">
            <a:avLst/>
          </a:prstGeom>
        </p:spPr>
      </p:pic>
      <p:pic>
        <p:nvPicPr>
          <p:cNvPr id="5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A8A10113-9F69-5190-7E03-5CFA569566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2617" y="4386181"/>
            <a:ext cx="3365862" cy="1872430"/>
          </a:xfrm>
          <a:prstGeom prst="rect">
            <a:avLst/>
          </a:prstGeom>
        </p:spPr>
      </p:pic>
      <p:pic>
        <p:nvPicPr>
          <p:cNvPr id="10" name="Picture 10" descr="Chart, histogram&#10;&#10;Description automatically generated">
            <a:extLst>
              <a:ext uri="{FF2B5EF4-FFF2-40B4-BE49-F238E27FC236}">
                <a16:creationId xmlns:a16="http://schemas.microsoft.com/office/drawing/2014/main" id="{BD85A2FA-3D9A-6D45-D3F7-5D35E5DAD2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8739" y="4386181"/>
            <a:ext cx="3361508" cy="1872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185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08B2E-191B-DE5A-94A6-A400FBE42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407633"/>
            <a:ext cx="9779183" cy="1325563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EF751-8AB9-25D9-6FB0-BAF81B101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135" y="2326531"/>
            <a:ext cx="9779183" cy="34364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/>
              <a:t>Best models for modeling predicting hotel booking cancellations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Logistic Regression and KNN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Easier to implement and optimize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High booking cancellation rate for City Hotels vs. Resort Hotels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Family size/children did not have significant effect on booking cancellations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Observed an increasing trend in bookings. Forecast bookings up to 6 six months with 95% confidence level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Hotel booking data analysis can help businesses with: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</a:rPr>
              <a:t>Pricing, resource allocation, risk management etc.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On-going research focuses on short-term(4-5 days) booking cancellation prediction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Further research with more predictors such as weather and competitive intelligence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ED5CB5-C6DC-CE30-054D-138CDE4F6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78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935954-C4C4-16A1-DBB4-92E2F20B7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27734"/>
            <a:ext cx="9779183" cy="1325563"/>
          </a:xfrm>
        </p:spPr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FED11-F767-4B16-A54C-58A6F81A9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0999" y="2626534"/>
            <a:ext cx="11683754" cy="3436483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 sz="1200" b="1" dirty="0">
              <a:solidFill>
                <a:schemeClr val="tx1"/>
              </a:solidFill>
              <a:highlight>
                <a:srgbClr val="FFFFFF"/>
              </a:highlight>
              <a:latin typeface="Times New Roman"/>
              <a:cs typeface="Times New Roman"/>
            </a:endParaRPr>
          </a:p>
          <a:p>
            <a:r>
              <a:rPr lang="en-US" sz="1100" dirty="0">
                <a:ea typeface="+mn-lt"/>
                <a:cs typeface="+mn-lt"/>
              </a:rPr>
              <a:t>  </a:t>
            </a:r>
            <a:r>
              <a:rPr lang="en-US" sz="1200">
                <a:latin typeface="Times New Roman"/>
                <a:cs typeface="Times New Roman"/>
              </a:rPr>
              <a:t>Antonio, N., de Almeida, A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. M., &amp; 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Nunes, L. (2017). Predicting Hotel Booking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 Cancellation 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to Decrease Uncertainty and Increase Revenue. </a:t>
            </a:r>
            <a:r>
              <a:rPr lang="en-US" sz="1200" i="1">
                <a:latin typeface="Times New Roman"/>
                <a:cs typeface="Times New Roman"/>
              </a:rPr>
              <a:t>Tourism &amp; Management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i="1">
                <a:latin typeface="Times New Roman"/>
                <a:cs typeface="Times New Roman"/>
              </a:rPr>
              <a:t> 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i="1">
                <a:latin typeface="Times New Roman"/>
                <a:cs typeface="Times New Roman"/>
              </a:rPr>
              <a:t>Studies</a:t>
            </a:r>
            <a:r>
              <a:rPr lang="en-US" sz="1200">
                <a:latin typeface="Times New Roman"/>
                <a:cs typeface="Times New Roman"/>
              </a:rPr>
              <a:t>, </a:t>
            </a:r>
            <a:r>
              <a:rPr lang="en-US" sz="1200" i="1">
                <a:latin typeface="Times New Roman"/>
                <a:cs typeface="Times New Roman"/>
              </a:rPr>
              <a:t>13</a:t>
            </a:r>
            <a:r>
              <a:rPr lang="en-US" sz="1200">
                <a:latin typeface="Times New Roman"/>
                <a:cs typeface="Times New Roman"/>
              </a:rPr>
              <a:t>(2), 25–39.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 </a:t>
            </a:r>
            <a:r>
              <a:rPr lang="en-US" sz="1200" u="sng">
                <a:latin typeface="Times New Roman"/>
                <a:cs typeface="Times New Rom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https://doi.org/https://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u="sng">
                <a:latin typeface="Times New Roman"/>
                <a:cs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www.researchgate.net/publication/310504011_Predicting_Hotel_</a:t>
            </a:r>
            <a:r>
              <a:rPr lang="en-US" sz="1100" dirty="0">
                <a:ea typeface="+mn-lt"/>
                <a:cs typeface="+mn-lt"/>
              </a:rPr>
              <a:t>  </a:t>
            </a:r>
            <a:r>
              <a:rPr lang="en-US" sz="1200" u="sng">
                <a:latin typeface="Times New Roman"/>
                <a:cs typeface="Times New Roman"/>
              </a:rPr>
              <a:t>Booking_Cancellation_to_Decrease_Uncertainty_and_Increase_Revenue</a:t>
            </a:r>
            <a:r>
              <a:rPr lang="en-US" sz="1100" dirty="0">
                <a:ea typeface="+mn-lt"/>
                <a:cs typeface="+mn-lt"/>
              </a:rPr>
              <a:t> </a:t>
            </a:r>
            <a:endParaRPr lang="en-US" sz="1200">
              <a:latin typeface="Times New Roman"/>
              <a:cs typeface="Times New Roman"/>
            </a:endParaRPr>
          </a:p>
          <a:p>
            <a:endParaRPr lang="en-US" sz="1200">
              <a:latin typeface="Times New Roman"/>
              <a:cs typeface="Times New Roman"/>
            </a:endParaRPr>
          </a:p>
          <a:p>
            <a:r>
              <a:rPr lang="en-US" sz="1100" dirty="0">
                <a:ea typeface="+mn-lt"/>
                <a:cs typeface="+mn-lt"/>
              </a:rPr>
              <a:t>  </a:t>
            </a:r>
            <a:r>
              <a:rPr lang="en-US" sz="1200">
                <a:latin typeface="Times New Roman"/>
                <a:cs typeface="Times New Roman"/>
              </a:rPr>
              <a:t>Falk, M., &amp; </a:t>
            </a:r>
            <a:r>
              <a:rPr lang="en-US" sz="1200" err="1">
                <a:latin typeface="Times New Roman"/>
                <a:cs typeface="Times New Roman"/>
              </a:rPr>
              <a:t>Vieru</a:t>
            </a:r>
            <a:r>
              <a:rPr lang="en-US" sz="1200">
                <a:latin typeface="Times New Roman"/>
                <a:cs typeface="Times New Roman"/>
              </a:rPr>
              <a:t>, M. (2018). Modelling the cancellation </a:t>
            </a:r>
            <a:r>
              <a:rPr lang="en-US" sz="1200" err="1">
                <a:latin typeface="Times New Roman"/>
                <a:cs typeface="Times New Roman"/>
              </a:rPr>
              <a:t>behaviour</a:t>
            </a:r>
            <a:r>
              <a:rPr lang="en-US" sz="1200">
                <a:latin typeface="Times New Roman"/>
                <a:cs typeface="Times New Roman"/>
              </a:rPr>
              <a:t> of hotel guests.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 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i="1">
                <a:latin typeface="Times New Roman"/>
                <a:cs typeface="Times New Roman"/>
              </a:rPr>
              <a:t>International Journal of Contemporary Hospitality Management</a:t>
            </a:r>
            <a:r>
              <a:rPr lang="en-US" sz="1200">
                <a:latin typeface="Times New Roman"/>
                <a:cs typeface="Times New Roman"/>
              </a:rPr>
              <a:t>, </a:t>
            </a:r>
            <a:r>
              <a:rPr lang="en-US" sz="1200" i="1">
                <a:latin typeface="Times New Roman"/>
                <a:cs typeface="Times New Roman"/>
              </a:rPr>
              <a:t>30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(3). </a:t>
            </a:r>
            <a:r>
              <a:rPr lang="en-US" sz="1200" u="sng">
                <a:latin typeface="Times New Roman"/>
                <a:cs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u="sng">
                <a:latin typeface="Times New Roman"/>
                <a:cs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https://www.researchgate.net/publication/326824252_Modelling_the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u="sng">
                <a:latin typeface="Times New Roman"/>
                <a:cs typeface="Times New Roman"/>
              </a:rPr>
              <a:t>_cancellation_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u="sng" err="1">
                <a:latin typeface="Times New Roman"/>
                <a:cs typeface="Times New Roman"/>
              </a:rPr>
              <a:t>behaviour_of_hotel_guests</a:t>
            </a:r>
            <a:r>
              <a:rPr lang="en-US" sz="1100" dirty="0">
                <a:ea typeface="+mn-lt"/>
                <a:cs typeface="+mn-lt"/>
              </a:rPr>
              <a:t> </a:t>
            </a:r>
            <a:endParaRPr lang="en-US" sz="1200">
              <a:latin typeface="Times New Roman"/>
              <a:cs typeface="Times New Roman"/>
            </a:endParaRPr>
          </a:p>
          <a:p>
            <a:endParaRPr lang="en-US" sz="1200">
              <a:latin typeface="Times New Roman"/>
              <a:cs typeface="Times New Roman"/>
            </a:endParaRPr>
          </a:p>
          <a:p>
            <a:r>
              <a:rPr lang="en-US" sz="1100" dirty="0">
                <a:ea typeface="+mn-lt"/>
                <a:cs typeface="+mn-lt"/>
              </a:rPr>
              <a:t>  </a:t>
            </a:r>
            <a:r>
              <a:rPr lang="en-US" sz="1200">
                <a:latin typeface="Times New Roman"/>
                <a:cs typeface="Times New Roman"/>
              </a:rPr>
              <a:t>Sánchez, E. C., Sánchez-Medina, A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. S.-M. J., &amp; a 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err="1">
                <a:latin typeface="Times New Roman"/>
                <a:cs typeface="Times New Roman"/>
              </a:rPr>
              <a:t>Pellejero</a:t>
            </a:r>
            <a:r>
              <a:rPr lang="en-US" sz="1200">
                <a:latin typeface="Times New Roman"/>
                <a:cs typeface="Times New Roman"/>
              </a:rPr>
              <a:t>, M. (2020). Identifying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 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critical hotel cancellations using artificial intelligence. </a:t>
            </a:r>
            <a:r>
              <a:rPr lang="en-US" sz="1200" i="1">
                <a:latin typeface="Times New Roman"/>
                <a:cs typeface="Times New Roman"/>
              </a:rPr>
              <a:t>Tourism Management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i="1">
                <a:latin typeface="Times New Roman"/>
                <a:cs typeface="Times New Roman"/>
              </a:rPr>
              <a:t> 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i="1">
                <a:latin typeface="Times New Roman"/>
                <a:cs typeface="Times New Roman"/>
              </a:rPr>
              <a:t>Perspectives</a:t>
            </a:r>
            <a:r>
              <a:rPr lang="en-US" sz="1200">
                <a:latin typeface="Times New Roman"/>
                <a:cs typeface="Times New Roman"/>
              </a:rPr>
              <a:t>, </a:t>
            </a:r>
            <a:r>
              <a:rPr lang="en-US" sz="1200" i="1">
                <a:latin typeface="Times New Roman"/>
                <a:cs typeface="Times New Roman"/>
              </a:rPr>
              <a:t>35</a:t>
            </a:r>
            <a:r>
              <a:rPr lang="en-US" sz="1200">
                <a:latin typeface="Times New Roman"/>
                <a:cs typeface="Times New Roman"/>
              </a:rPr>
              <a:t>.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>
                <a:latin typeface="Times New Roman"/>
                <a:cs typeface="Times New Roman"/>
              </a:rPr>
              <a:t> </a:t>
            </a:r>
            <a:r>
              <a:rPr lang="en-US" sz="1200" u="sng">
                <a:latin typeface="Times New Roman"/>
                <a:cs typeface="Times New Roman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https://doi.org/https://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u="sng">
                <a:latin typeface="Times New Roman"/>
                <a:cs typeface="Times New Roman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www.sciencedirect.com/science/article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u="sng">
                <a:latin typeface="Times New Roman"/>
                <a:cs typeface="Times New Roman"/>
              </a:rPr>
              <a:t>/abs/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u="sng" err="1">
                <a:latin typeface="Times New Roman"/>
                <a:cs typeface="Times New Roman"/>
              </a:rPr>
              <a:t>pii</a:t>
            </a:r>
            <a:r>
              <a:rPr lang="en-US" sz="1100" dirty="0">
                <a:ea typeface="+mn-lt"/>
                <a:cs typeface="+mn-lt"/>
              </a:rPr>
              <a:t> </a:t>
            </a:r>
            <a:r>
              <a:rPr lang="en-US" sz="1200" u="sng">
                <a:latin typeface="Times New Roman"/>
                <a:cs typeface="Times New Roman"/>
              </a:rPr>
              <a:t>/S2211973620300854</a:t>
            </a:r>
            <a:endParaRPr lang="en-US" sz="1200">
              <a:latin typeface="Times New Roman"/>
              <a:cs typeface="Times New Roman"/>
            </a:endParaRPr>
          </a:p>
          <a:p>
            <a:endParaRPr lang="en-US" sz="1200" dirty="0">
              <a:latin typeface="ui-monospace"/>
            </a:endParaRPr>
          </a:p>
          <a:p>
            <a:endParaRPr lang="en-US" sz="1050" dirty="0">
              <a:latin typeface="ui-monospace"/>
            </a:endParaRPr>
          </a:p>
          <a:p>
            <a:endParaRPr lang="en-US" sz="1050" b="0" i="0" dirty="0">
              <a:effectLst/>
              <a:latin typeface="ui-monospace"/>
            </a:endParaRPr>
          </a:p>
          <a:p>
            <a:endParaRPr lang="en-US" sz="1050" b="0" i="0" dirty="0">
              <a:effectLst/>
              <a:latin typeface="ui-monospace"/>
            </a:endParaRPr>
          </a:p>
          <a:p>
            <a:endParaRPr lang="en-US" sz="1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DA117-6815-22F9-7370-89303F79E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208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97335-CD30-B406-6437-1E321A6F18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205437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2617"/>
            <a:ext cx="9779183" cy="1325563"/>
          </a:xfrm>
        </p:spPr>
        <p:txBody>
          <a:bodyPr/>
          <a:lstStyle/>
          <a:p>
            <a:r>
              <a:rPr lang="en-US" dirty="0"/>
              <a:t>Team Members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Andrea Kirksey</a:t>
            </a:r>
          </a:p>
          <a:p>
            <a:r>
              <a:rPr lang="en-US" dirty="0"/>
              <a:t>Dakota </a:t>
            </a:r>
            <a:r>
              <a:rPr lang="en-US" dirty="0" err="1"/>
              <a:t>Coomes</a:t>
            </a:r>
            <a:endParaRPr lang="en-US" dirty="0"/>
          </a:p>
          <a:p>
            <a:r>
              <a:rPr lang="en-US" dirty="0"/>
              <a:t>Gurman Singh</a:t>
            </a:r>
          </a:p>
          <a:p>
            <a:r>
              <a:rPr lang="en-US" dirty="0" err="1"/>
              <a:t>Jiangqin</a:t>
            </a:r>
            <a:r>
              <a:rPr lang="en-US" dirty="0"/>
              <a:t> Ma</a:t>
            </a:r>
          </a:p>
          <a:p>
            <a:r>
              <a:rPr lang="en-US" dirty="0"/>
              <a:t>Duarte-Nuno de Sousa</a:t>
            </a:r>
            <a:br>
              <a:rPr lang="en-US" dirty="0"/>
            </a:b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8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2617"/>
            <a:ext cx="9779183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093" y="1964201"/>
            <a:ext cx="10580951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Problem Statement/Background/Business Justification/Hypothesis</a:t>
            </a:r>
          </a:p>
          <a:p>
            <a:r>
              <a:rPr lang="en-US" dirty="0"/>
              <a:t>Exploratory Data Analysis</a:t>
            </a:r>
          </a:p>
          <a:p>
            <a:r>
              <a:rPr lang="en-US" dirty="0"/>
              <a:t>Analytical Method and Models</a:t>
            </a:r>
          </a:p>
          <a:p>
            <a:r>
              <a:rPr lang="en-US" dirty="0"/>
              <a:t>Conclusion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531473"/>
            <a:ext cx="10458635" cy="1325563"/>
          </a:xfrm>
        </p:spPr>
        <p:txBody>
          <a:bodyPr/>
          <a:lstStyle/>
          <a:p>
            <a:r>
              <a:rPr lang="en-US"/>
              <a:t>Background and 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43282" y="2653167"/>
            <a:ext cx="11811698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>
                <a:latin typeface="Tenorite"/>
                <a:cs typeface="Arial"/>
              </a:rPr>
              <a:t>H</a:t>
            </a:r>
            <a:r>
              <a:rPr lang="en-US" sz="1800" b="0" i="0">
                <a:effectLst/>
                <a:latin typeface="Tenorite"/>
                <a:cs typeface="Arial"/>
              </a:rPr>
              <a:t>otel reservations and cancellations pose a risk to the hotel business often with no financial recourse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b="0" i="0">
                <a:effectLst/>
                <a:latin typeface="Tenorite"/>
                <a:cs typeface="Arial"/>
              </a:rPr>
              <a:t>Mitigate this risk by modeling and forecasting hotel booking cancellations</a:t>
            </a:r>
            <a:r>
              <a:rPr lang="en-US" sz="1800">
                <a:latin typeface="Tenorite"/>
                <a:cs typeface="Arial"/>
              </a:rPr>
              <a:t> </a:t>
            </a:r>
            <a:endParaRPr lang="en-US" sz="1800" b="0" i="0">
              <a:effectLst/>
              <a:latin typeface="Tenorite"/>
              <a:cs typeface="Arial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>
                <a:latin typeface="Tenorite"/>
                <a:cs typeface="Arial"/>
              </a:rPr>
              <a:t>Allow hotel businesses to better plan and maximize room utilization </a:t>
            </a:r>
            <a:endParaRPr lang="en-US" sz="1800" b="0" i="0">
              <a:effectLst/>
              <a:latin typeface="Tenorite"/>
              <a:cs typeface="Arial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1800" dirty="0"/>
              <a:t>Problem Statement: </a:t>
            </a:r>
            <a:r>
              <a:rPr lang="en-US" sz="1800" b="1" dirty="0">
                <a:solidFill>
                  <a:schemeClr val="tx1"/>
                </a:solidFill>
              </a:rPr>
              <a:t>Determine what factors impact hotel booking cancellations and forecast future bookings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1EA989-49BE-FDB0-5782-CDD9EC8FAE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8688" y="4742108"/>
            <a:ext cx="3593607" cy="179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360DF-7A89-152B-D261-300101B33A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425388"/>
            <a:ext cx="9779183" cy="1325563"/>
          </a:xfrm>
        </p:spPr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94A972-C40A-D2F6-89E7-9629F337D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2653167"/>
            <a:ext cx="11657202" cy="34364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Tenorite" panose="00000500000000000000" pitchFamily="2" charset="0"/>
                <a:cs typeface="Arial"/>
              </a:rPr>
              <a:t>Can hotel booking cancellations be modelled and forecasted using data on booking profiles and </a:t>
            </a:r>
            <a:r>
              <a:rPr lang="en-US" sz="1800" b="0" i="0" dirty="0">
                <a:solidFill>
                  <a:schemeClr val="tx1"/>
                </a:solidFill>
                <a:effectLst/>
                <a:latin typeface="Tenorite" panose="00000500000000000000" pitchFamily="2" charset="0"/>
                <a:cs typeface="Arial"/>
              </a:rPr>
              <a:t>time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Tenorite" panose="00000500000000000000" pitchFamily="2" charset="0"/>
                <a:cs typeface="Arial"/>
              </a:rPr>
              <a:t> of year?</a:t>
            </a:r>
          </a:p>
          <a:p>
            <a:endParaRPr lang="en-US" sz="1400" dirty="0">
              <a:solidFill>
                <a:schemeClr val="tx1"/>
              </a:solidFill>
              <a:latin typeface="Tenorite" panose="00000500000000000000" pitchFamily="2" charset="0"/>
              <a:cs typeface="Arial"/>
            </a:endParaRPr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Tenorite" panose="00000500000000000000" pitchFamily="2" charset="0"/>
                <a:cs typeface="Arial"/>
              </a:rPr>
              <a:t>Are hotel booking cancellations seasonal?</a:t>
            </a:r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Tenorite" panose="00000500000000000000" pitchFamily="2" charset="0"/>
                <a:cs typeface="Arial"/>
              </a:rPr>
              <a:t>Are hotel booking cancellations affected by hotel profile?</a:t>
            </a:r>
          </a:p>
          <a:p>
            <a:pPr marL="285750" indent="-28575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Tenorite" panose="00000500000000000000" pitchFamily="2" charset="0"/>
                <a:cs typeface="Arial"/>
              </a:rPr>
              <a:t>Does group size/make up impact booking cancellation propensity?</a:t>
            </a:r>
          </a:p>
          <a:p>
            <a:pPr marL="285750" indent="-285750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en-US" sz="1800" b="0" i="0" dirty="0">
                <a:effectLst/>
                <a:latin typeface="Tenorite" panose="00000500000000000000" pitchFamily="2" charset="0"/>
                <a:cs typeface="Arial"/>
              </a:rPr>
              <a:t>Do hotel bookings show an increasing/decreasing trend?</a:t>
            </a:r>
          </a:p>
          <a:p>
            <a:pPr algn="l"/>
            <a:br>
              <a:rPr lang="en-US" sz="1800" b="0" i="0" dirty="0">
                <a:effectLst/>
                <a:latin typeface="Lato" panose="020F0502020204030203" pitchFamily="34" charset="0"/>
              </a:rPr>
            </a:br>
            <a:br>
              <a:rPr lang="en-US" sz="1800" b="0" i="0" dirty="0">
                <a:effectLst/>
                <a:latin typeface="Lato" panose="020F0502020204030203" pitchFamily="34" charset="0"/>
              </a:rPr>
            </a:br>
            <a:br>
              <a:rPr lang="en-US" sz="1800" b="0" i="0" dirty="0">
                <a:effectLst/>
                <a:latin typeface="Lato" panose="020F0502020204030203" pitchFamily="34" charset="0"/>
              </a:rPr>
            </a:br>
            <a:br>
              <a:rPr lang="en-US" sz="1600" dirty="0"/>
            </a:br>
            <a:endParaRPr lang="en-US" sz="2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D3238-B1EB-546A-86B3-437A13B93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8" name="Picture 7" descr="Yellow question mark">
            <a:extLst>
              <a:ext uri="{FF2B5EF4-FFF2-40B4-BE49-F238E27FC236}">
                <a16:creationId xmlns:a16="http://schemas.microsoft.com/office/drawing/2014/main" id="{9360E464-5574-060D-7374-234D338524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099" y="3175317"/>
            <a:ext cx="3038168" cy="182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458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7BD01-1F1B-5AD6-4115-12EF1BFC9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135" y="407633"/>
            <a:ext cx="9779183" cy="1325563"/>
          </a:xfrm>
        </p:spPr>
        <p:txBody>
          <a:bodyPr/>
          <a:lstStyle/>
          <a:p>
            <a:r>
              <a:rPr lang="en-US"/>
              <a:t>Initial Hypotheses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E4AFC6-613C-6CFC-80E5-76B8A4EDA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135" y="2644290"/>
            <a:ext cx="10719708" cy="34364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Winter cancellations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City hotels vs. Resort hotels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Booking trend 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sz="1800" dirty="0"/>
              <a:t>Large groups or families compared to individuals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3D702-8E7D-6C2D-4D82-7022C838D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562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9FDA8-BAA2-419C-D723-0471F4AAF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544" y="655441"/>
            <a:ext cx="9010484" cy="1325563"/>
          </a:xfrm>
        </p:spPr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E67A6-C6A7-39D6-9896-70B94FE46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30899" y="6196576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B52E61-DAAA-FD78-7F4A-0ECE3437DE17}"/>
              </a:ext>
            </a:extLst>
          </p:cNvPr>
          <p:cNvSpPr txBox="1"/>
          <p:nvPr/>
        </p:nvSpPr>
        <p:spPr>
          <a:xfrm>
            <a:off x="420544" y="2291674"/>
            <a:ext cx="11187681" cy="258532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Data Clean-up (remove Nulls, NA, outliers, similar values)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  <a:ea typeface="+mn-lt"/>
              <a:cs typeface="+mn-lt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Correlation Matrix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  <a:ea typeface="+mn-lt"/>
              <a:cs typeface="+mn-lt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</a:rPr>
              <a:t>Correlation matrix revealed high correlation between market segment and distribution channel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  <a:ea typeface="+mn-lt"/>
              <a:cs typeface="+mn-lt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Mutations: 'Season' and 'is Domestic' (proved to be significant)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>
              <a:solidFill>
                <a:srgbClr val="FFFFFF"/>
              </a:solidFill>
              <a:ea typeface="+mn-lt"/>
              <a:cs typeface="+mn-lt"/>
            </a:endParaRP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FFFFFF"/>
                </a:solidFill>
                <a:ea typeface="+mn-lt"/>
                <a:cs typeface="+mn-lt"/>
              </a:rPr>
              <a:t>Correlation plots and correlation funnels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CF90EFF-19C5-9492-EEBE-D167406D72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3521049"/>
              </p:ext>
            </p:extLst>
          </p:nvPr>
        </p:nvGraphicFramePr>
        <p:xfrm>
          <a:off x="4925786" y="4776107"/>
          <a:ext cx="4068535" cy="20323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49285">
                  <a:extLst>
                    <a:ext uri="{9D8B030D-6E8A-4147-A177-3AD203B41FA5}">
                      <a16:colId xmlns:a16="http://schemas.microsoft.com/office/drawing/2014/main" val="1011084267"/>
                    </a:ext>
                  </a:extLst>
                </a:gridCol>
                <a:gridCol w="1619250">
                  <a:extLst>
                    <a:ext uri="{9D8B030D-6E8A-4147-A177-3AD203B41FA5}">
                      <a16:colId xmlns:a16="http://schemas.microsoft.com/office/drawing/2014/main" val="1035498436"/>
                    </a:ext>
                  </a:extLst>
                </a:gridCol>
              </a:tblGrid>
              <a:tr h="299357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FFF00"/>
                          </a:solidFill>
                          <a:effectLst/>
                        </a:rPr>
                        <a:t> Resort Independent Variables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FFF00"/>
                          </a:solidFill>
                          <a:effectLst/>
                        </a:rPr>
                        <a:t> Cancel Correlation</a:t>
                      </a:r>
                      <a:endParaRPr lang="en-US" sz="1400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70302589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r>
                        <a:rPr lang="en-US" sz="1400" b="0" i="0" u="none" strike="noStrike" noProof="0">
                          <a:effectLst/>
                          <a:latin typeface="Tenorite"/>
                        </a:rPr>
                        <a:t> Is Domestic</a:t>
                      </a:r>
                      <a:endParaRPr lang="en-US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 0.293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33989998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Tenorite"/>
                        </a:rPr>
                        <a:t> Deposit type</a:t>
                      </a:r>
                      <a:endParaRPr lang="en-US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0.271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646479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Required parking spaces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0.246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70549226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Lead Time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0.228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13299091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Market Segment</a:t>
                      </a:r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0.138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62528582"/>
                  </a:ext>
                </a:extLst>
              </a:tr>
              <a:tr h="20781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Booking changes</a:t>
                      </a:r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0.115</a:t>
                      </a:r>
                      <a:endParaRPr lang="en-US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775506518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Previous Cancellations</a:t>
                      </a:r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0.114</a:t>
                      </a:r>
                      <a:endParaRPr lang="en-US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904001400"/>
                  </a:ext>
                </a:extLst>
              </a:tr>
              <a:tr h="20781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 b="0" i="0" u="none" strike="noStrike" noProof="0">
                          <a:effectLst/>
                          <a:latin typeface="Tenorite"/>
                        </a:rPr>
                        <a:t> Total Special Requests</a:t>
                      </a:r>
                      <a:endParaRPr lang="en-US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0.103</a:t>
                      </a:r>
                      <a:endParaRPr lang="en-US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30206976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0EC8C3C-FE40-0872-E1DC-7C27E244544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515875"/>
              </p:ext>
            </p:extLst>
          </p:nvPr>
        </p:nvGraphicFramePr>
        <p:xfrm>
          <a:off x="772038" y="4798747"/>
          <a:ext cx="3905189" cy="200255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4035">
                  <a:extLst>
                    <a:ext uri="{9D8B030D-6E8A-4147-A177-3AD203B41FA5}">
                      <a16:colId xmlns:a16="http://schemas.microsoft.com/office/drawing/2014/main" val="1011084267"/>
                    </a:ext>
                  </a:extLst>
                </a:gridCol>
                <a:gridCol w="1551154">
                  <a:extLst>
                    <a:ext uri="{9D8B030D-6E8A-4147-A177-3AD203B41FA5}">
                      <a16:colId xmlns:a16="http://schemas.microsoft.com/office/drawing/2014/main" val="1035498436"/>
                    </a:ext>
                  </a:extLst>
                </a:gridCol>
              </a:tblGrid>
              <a:tr h="286965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FFF00"/>
                          </a:solidFill>
                          <a:effectLst/>
                        </a:rPr>
                        <a:t> City Independent Variables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rgbClr val="FFFF00"/>
                          </a:solidFill>
                          <a:effectLst/>
                        </a:rPr>
                        <a:t> Cancel Correlation</a:t>
                      </a:r>
                      <a:endParaRPr lang="en-US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70302589"/>
                  </a:ext>
                </a:extLst>
              </a:tr>
              <a:tr h="19962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 Deposit type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 0.518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933989998"/>
                  </a:ext>
                </a:extLst>
              </a:tr>
              <a:tr h="19962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 Is Domestic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 0.382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646479"/>
                  </a:ext>
                </a:extLst>
              </a:tr>
              <a:tr h="19962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 Lead Time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 0.308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870549226"/>
                  </a:ext>
                </a:extLst>
              </a:tr>
              <a:tr h="199627"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 Total Special Requests</a:t>
                      </a: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effectLst/>
                        </a:rPr>
                        <a:t> 0.296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13299091"/>
                  </a:ext>
                </a:extLst>
              </a:tr>
              <a:tr h="19962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effectLst/>
                          <a:latin typeface="Tenorite"/>
                        </a:rPr>
                        <a:t>Previous Cancellations</a:t>
                      </a:r>
                      <a:endParaRPr lang="en-US" sz="1400">
                        <a:effectLst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0.167</a:t>
                      </a: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862528582"/>
                  </a:ext>
                </a:extLst>
              </a:tr>
              <a:tr h="19962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effectLst/>
                          <a:latin typeface="Tenorite"/>
                        </a:rPr>
                        <a:t>Booking changes</a:t>
                      </a:r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0.151</a:t>
                      </a:r>
                      <a:endParaRPr lang="en-US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717752037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</a:t>
                      </a:r>
                      <a:r>
                        <a:rPr lang="en-US" sz="1400" b="0" i="0" u="none" strike="noStrike" noProof="0">
                          <a:solidFill>
                            <a:srgbClr val="000000"/>
                          </a:solidFill>
                          <a:effectLst/>
                          <a:latin typeface="Tenorite"/>
                        </a:rPr>
                        <a:t>Required parking spaces</a:t>
                      </a:r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0.134</a:t>
                      </a:r>
                      <a:endParaRPr lang="en-US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956799405"/>
                  </a:ext>
                </a:extLst>
              </a:tr>
              <a:tr h="21771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Customer Type</a:t>
                      </a:r>
                      <a:endParaRPr lang="en-US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400">
                          <a:effectLst/>
                        </a:rPr>
                        <a:t> 0.118</a:t>
                      </a:r>
                      <a:endParaRPr lang="en-US"/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99500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6862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9FDA8-BAA2-419C-D723-0471F4AAF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393" y="516577"/>
            <a:ext cx="9779183" cy="1325563"/>
          </a:xfrm>
        </p:spPr>
        <p:txBody>
          <a:bodyPr/>
          <a:lstStyle/>
          <a:p>
            <a:r>
              <a:rPr lang="en-US"/>
              <a:t>Exploratory Data Analysis cont.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E67A6-C6A7-39D6-9896-70B94FE46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41544" y="6196576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0D0A88-21ED-BBE9-4434-97E8DE03CE9C}"/>
              </a:ext>
            </a:extLst>
          </p:cNvPr>
          <p:cNvSpPr txBox="1"/>
          <p:nvPr/>
        </p:nvSpPr>
        <p:spPr>
          <a:xfrm>
            <a:off x="381741" y="2373774"/>
            <a:ext cx="11360552" cy="92333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342900" indent="-342900">
              <a:buFont typeface="Wingdings,Sans-Serif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cs typeface="Arial"/>
              </a:rPr>
              <a:t>Lowest cancellation rates occurred </a:t>
            </a:r>
            <a:r>
              <a:rPr lang="en-US" sz="1800" dirty="0">
                <a:solidFill>
                  <a:schemeClr val="bg1"/>
                </a:solidFill>
                <a:cs typeface="Arial"/>
              </a:rPr>
              <a:t>in </a:t>
            </a:r>
            <a:r>
              <a:rPr lang="en-US" dirty="0">
                <a:solidFill>
                  <a:schemeClr val="bg1"/>
                </a:solidFill>
                <a:cs typeface="Arial"/>
              </a:rPr>
              <a:t>winter, counter to one of our hypotheses</a:t>
            </a:r>
          </a:p>
          <a:p>
            <a:pPr marL="342900" indent="-342900">
              <a:buFont typeface="Wingdings,Sans-Serif" panose="05000000000000000000" pitchFamily="2" charset="2"/>
              <a:buChar char="§"/>
            </a:pPr>
            <a:endParaRPr lang="en-US" dirty="0">
              <a:solidFill>
                <a:schemeClr val="bg1"/>
              </a:solidFill>
              <a:cs typeface="Arial"/>
            </a:endParaRPr>
          </a:p>
          <a:p>
            <a:pPr marL="342900" indent="-342900">
              <a:buFont typeface="Wingdings,Sans-Serif" panose="05000000000000000000" pitchFamily="2" charset="2"/>
              <a:buChar char="§"/>
            </a:pPr>
            <a:r>
              <a:rPr lang="en-US" dirty="0">
                <a:solidFill>
                  <a:schemeClr val="bg1"/>
                </a:solidFill>
                <a:cs typeface="Arial"/>
              </a:rPr>
              <a:t>The city hotel was subject to higher overall cancellation rates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232343FF-AD20-9ADF-3376-A09C8D708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165" y="3297104"/>
            <a:ext cx="6342720" cy="339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655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7BD01-1F1B-5AD6-4115-12EF1BFC9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135" y="407633"/>
            <a:ext cx="9779183" cy="1325563"/>
          </a:xfrm>
        </p:spPr>
        <p:txBody>
          <a:bodyPr/>
          <a:lstStyle/>
          <a:p>
            <a:r>
              <a:rPr lang="en-US" dirty="0"/>
              <a:t>Overview of analytical method and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E4AFC6-613C-6CFC-80E5-76B8A4EDAF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7135" y="2306939"/>
            <a:ext cx="10719708" cy="343648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/>
              <a:t>Logistic regression to determine how parameters affect likelihood of hotel booking cancellation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/>
              <a:t>KNN and SVM model for classification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/>
              <a:t>Holt-Winters forecasting and exponential smoothing to determine periodicity                                      and trend in </a:t>
            </a:r>
            <a:r>
              <a:rPr lang="en-US" sz="1800"/>
              <a:t>bookings throughout</a:t>
            </a:r>
            <a:r>
              <a:rPr lang="en-US" sz="1800" dirty="0"/>
              <a:t> the year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3D702-8E7D-6C2D-4D82-7022C838D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455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F14E8F082DF6E4091C97A602907D1A3" ma:contentTypeVersion="6" ma:contentTypeDescription="Create a new document." ma:contentTypeScope="" ma:versionID="51171579826d84d461e390ca063d8e25">
  <xsd:schema xmlns:xsd="http://www.w3.org/2001/XMLSchema" xmlns:xs="http://www.w3.org/2001/XMLSchema" xmlns:p="http://schemas.microsoft.com/office/2006/metadata/properties" xmlns:ns3="87ba61f4-67fa-49ed-8818-070ff4871ab5" xmlns:ns4="d5d3ef6c-2012-42cd-80e2-5ffcf478b2a8" targetNamespace="http://schemas.microsoft.com/office/2006/metadata/properties" ma:root="true" ma:fieldsID="dd2a9cc7382c6b62fedd036165cd1125" ns3:_="" ns4:_="">
    <xsd:import namespace="87ba61f4-67fa-49ed-8818-070ff4871ab5"/>
    <xsd:import namespace="d5d3ef6c-2012-42cd-80e2-5ffcf478b2a8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_activity" minOccurs="0"/>
                <xsd:element ref="ns4:MediaServiceMetadata" minOccurs="0"/>
                <xsd:element ref="ns4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ba61f4-67fa-49ed-8818-070ff4871ab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5d3ef6c-2012-42cd-80e2-5ffcf478b2a8" elementFormDefault="qualified">
    <xsd:import namespace="http://schemas.microsoft.com/office/2006/documentManagement/types"/>
    <xsd:import namespace="http://schemas.microsoft.com/office/infopath/2007/PartnerControls"/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5d3ef6c-2012-42cd-80e2-5ffcf478b2a8" xsi:nil="true"/>
  </documentManagement>
</p:properties>
</file>

<file path=customXml/itemProps1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B1518A8-EBD1-46CE-87D2-6D1B78EECDC0}">
  <ds:schemaRefs>
    <ds:schemaRef ds:uri="87ba61f4-67fa-49ed-8818-070ff4871ab5"/>
    <ds:schemaRef ds:uri="d5d3ef6c-2012-42cd-80e2-5ffcf478b2a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4D5BAB77-79E1-4739-AA51-10C9079186D6}">
  <ds:schemaRefs>
    <ds:schemaRef ds:uri="http://purl.org/dc/elements/1.1/"/>
    <ds:schemaRef ds:uri="87ba61f4-67fa-49ed-8818-070ff4871ab5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d5d3ef6c-2012-42cd-80e2-5ffcf478b2a8"/>
    <ds:schemaRef ds:uri="http://purl.org/dc/dcmitype/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{84263A0D-E591-43B3-9E6F-73683B4BC3E1}tf45331398_win32</Template>
  <TotalTime>4</TotalTime>
  <Words>961</Words>
  <Application>Microsoft Office PowerPoint</Application>
  <PresentationFormat>Widescreen</PresentationFormat>
  <Paragraphs>168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Arial</vt:lpstr>
      <vt:lpstr>Arial,Sans-Serif</vt:lpstr>
      <vt:lpstr>Calibri</vt:lpstr>
      <vt:lpstr>Lato</vt:lpstr>
      <vt:lpstr>Segoe UI</vt:lpstr>
      <vt:lpstr>Tenorite</vt:lpstr>
      <vt:lpstr>Times New Roman</vt:lpstr>
      <vt:lpstr>ui-monospace</vt:lpstr>
      <vt:lpstr>Wingdings</vt:lpstr>
      <vt:lpstr>Wingdings,Sans-Serif</vt:lpstr>
      <vt:lpstr>Office Theme</vt:lpstr>
      <vt:lpstr>Team 60 Final Project Video Presentation</vt:lpstr>
      <vt:lpstr>Team Members</vt:lpstr>
      <vt:lpstr>Agenda</vt:lpstr>
      <vt:lpstr>Background and Problem Statement</vt:lpstr>
      <vt:lpstr>Research Questions</vt:lpstr>
      <vt:lpstr>Initial Hypotheses</vt:lpstr>
      <vt:lpstr>Exploratory Data Analysis</vt:lpstr>
      <vt:lpstr>Exploratory Data Analysis cont.</vt:lpstr>
      <vt:lpstr>Overview of analytical method and models</vt:lpstr>
      <vt:lpstr>Logistic Regression Model </vt:lpstr>
      <vt:lpstr>SVM and KNN Model</vt:lpstr>
      <vt:lpstr>KNN/SVM/Logistic Regression Model Comparison</vt:lpstr>
      <vt:lpstr>Holt-Winters Model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MGT 6203 Group 40</dc:title>
  <dc:creator>Singh, Gurman</dc:creator>
  <cp:lastModifiedBy>Singh, Gurman</cp:lastModifiedBy>
  <cp:revision>13</cp:revision>
  <dcterms:created xsi:type="dcterms:W3CDTF">2023-03-19T21:12:24Z</dcterms:created>
  <dcterms:modified xsi:type="dcterms:W3CDTF">2023-04-17T15:50:39Z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0x0101009F14E8F082DF6E4091C97A602907D1A3</vt:lpwstr>
  </property>
</Properties>
</file>

<file path=docProps/thumbnail.jpeg>
</file>